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64" r:id="rId5"/>
    <p:sldId id="265" r:id="rId6"/>
    <p:sldId id="266" r:id="rId7"/>
    <p:sldId id="267" r:id="rId8"/>
    <p:sldId id="268" r:id="rId9"/>
    <p:sldId id="261" r:id="rId10"/>
    <p:sldId id="25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-120" y="-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588078"/>
            <a:ext cx="7766936" cy="1462757"/>
          </a:xfrm>
        </p:spPr>
        <p:txBody>
          <a:bodyPr/>
          <a:lstStyle/>
          <a:p>
            <a:pPr algn="ctr"/>
            <a:r>
              <a:rPr lang="en-US" sz="4400" dirty="0"/>
              <a:t>ACA Advocacy Competencies and Competency </a:t>
            </a:r>
            <a:r>
              <a:rPr lang="en-US" sz="4400" dirty="0" smtClean="0"/>
              <a:t>Domains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521417"/>
          </a:xfrm>
        </p:spPr>
        <p:txBody>
          <a:bodyPr/>
          <a:lstStyle/>
          <a:p>
            <a:pPr algn="ctr"/>
            <a:r>
              <a:rPr lang="en-US" sz="2400" dirty="0" smtClean="0"/>
              <a:t>For Victims of Intimate Partner Violence</a:t>
            </a:r>
          </a:p>
          <a:p>
            <a:pPr algn="ctr"/>
            <a:endParaRPr lang="en-US" dirty="0"/>
          </a:p>
          <a:p>
            <a:r>
              <a:rPr lang="en-US" u="sng" dirty="0"/>
              <a:t>Presented by: </a:t>
            </a:r>
            <a:endParaRPr lang="en-US" u="sng" dirty="0" smtClean="0"/>
          </a:p>
          <a:p>
            <a:r>
              <a:rPr lang="en-US" dirty="0"/>
              <a:t>Traci Atkinson</a:t>
            </a:r>
          </a:p>
          <a:p>
            <a:r>
              <a:rPr lang="en-US" dirty="0"/>
              <a:t>Holly Martinez</a:t>
            </a:r>
            <a:endParaRPr lang="en-US" dirty="0" smtClean="0"/>
          </a:p>
          <a:p>
            <a:r>
              <a:rPr lang="en-US" dirty="0" smtClean="0"/>
              <a:t> Jay Webb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58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References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6287"/>
            <a:ext cx="8596668" cy="473507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Abrahams, H. (2010). </a:t>
            </a:r>
            <a:r>
              <a:rPr lang="en-US" sz="2400" i="1" dirty="0">
                <a:solidFill>
                  <a:schemeClr val="tx1"/>
                </a:solidFill>
              </a:rPr>
              <a:t>Rebuilding Lives after Domestic Violence: 	</a:t>
            </a:r>
            <a:r>
              <a:rPr lang="en-US" sz="2400" i="1" dirty="0" smtClean="0">
                <a:solidFill>
                  <a:schemeClr val="tx1"/>
                </a:solidFill>
              </a:rPr>
              <a:t>Understanding </a:t>
            </a:r>
            <a:r>
              <a:rPr lang="en-US" sz="2400" i="1" dirty="0">
                <a:solidFill>
                  <a:schemeClr val="tx1"/>
                </a:solidFill>
              </a:rPr>
              <a:t>Long-Term Outcomes. </a:t>
            </a:r>
            <a:r>
              <a:rPr lang="en-US" sz="2400" dirty="0">
                <a:solidFill>
                  <a:schemeClr val="tx1"/>
                </a:solidFill>
              </a:rPr>
              <a:t>London, GB: Jessica Kingsley </a:t>
            </a:r>
            <a:r>
              <a:rPr lang="en-US" sz="2400" dirty="0" smtClean="0">
                <a:solidFill>
                  <a:schemeClr val="tx1"/>
                </a:solidFill>
              </a:rPr>
              <a:t>Publishers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smtClean="0">
                <a:solidFill>
                  <a:schemeClr val="tx1"/>
                </a:solidFill>
              </a:rPr>
              <a:t>Retrieved </a:t>
            </a:r>
            <a:r>
              <a:rPr lang="en-US" sz="2400" dirty="0">
                <a:solidFill>
                  <a:schemeClr val="tx1"/>
                </a:solidFill>
              </a:rPr>
              <a:t>from http://www.ebrary.libproxy.edmc.edu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Dutton, M.A. (1992). </a:t>
            </a:r>
            <a:r>
              <a:rPr lang="en-US" sz="2400" i="1" dirty="0" smtClean="0">
                <a:solidFill>
                  <a:schemeClr val="tx1"/>
                </a:solidFill>
              </a:rPr>
              <a:t>Empowering and Healing the Battered Woman: A Model 	for Assessment and Intervention. </a:t>
            </a:r>
            <a:r>
              <a:rPr lang="en-US" sz="2400" dirty="0" smtClean="0">
                <a:solidFill>
                  <a:schemeClr val="tx1"/>
                </a:solidFill>
              </a:rPr>
              <a:t>New York, U.S. Springer Publishing Company. Retrieved from http://www.ebrary.com.libproxy.edmc.edu.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err="1" smtClean="0"/>
              <a:t>Lighthall</a:t>
            </a:r>
            <a:r>
              <a:rPr lang="en-US" sz="2400" dirty="0"/>
              <a:t>, A. (</a:t>
            </a:r>
            <a:r>
              <a:rPr lang="en-US" sz="2400" dirty="0" err="1"/>
              <a:t>n.d.</a:t>
            </a:r>
            <a:r>
              <a:rPr lang="en-US" sz="2400" dirty="0"/>
              <a:t>). </a:t>
            </a:r>
            <a:r>
              <a:rPr lang="en-US" sz="2400" i="1" dirty="0"/>
              <a:t>Ten Things You Should Know About Today's Student </a:t>
            </a:r>
            <a:r>
              <a:rPr lang="en-US" sz="2400" i="1" dirty="0" smtClean="0"/>
              <a:t>Veteran</a:t>
            </a:r>
            <a:r>
              <a:rPr lang="en-US" sz="2400" i="1" dirty="0"/>
              <a:t>.</a:t>
            </a:r>
            <a:r>
              <a:rPr lang="en-US" sz="2400" dirty="0"/>
              <a:t> Retrieved October </a:t>
            </a:r>
            <a:r>
              <a:rPr lang="en-US" sz="2400" dirty="0" smtClean="0"/>
              <a:t>2016, from http://www.nea.org/home</a:t>
            </a:r>
            <a:r>
              <a:rPr lang="en-US" sz="2400" dirty="0" smtClean="0">
                <a:solidFill>
                  <a:schemeClr val="tx1"/>
                </a:solidFill>
              </a:rPr>
              <a:t>/53407.htm.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783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References	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6287"/>
            <a:ext cx="8596668" cy="4735076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Ratts</a:t>
            </a:r>
            <a:r>
              <a:rPr lang="en-US" sz="2400" dirty="0" smtClean="0">
                <a:solidFill>
                  <a:schemeClr val="tx1"/>
                </a:solidFill>
              </a:rPr>
              <a:t>, M.J., &amp; Hutchins, A.M. (2009). </a:t>
            </a:r>
            <a:r>
              <a:rPr lang="en-US" sz="2400" i="1" dirty="0" smtClean="0">
                <a:solidFill>
                  <a:schemeClr val="tx1"/>
                </a:solidFill>
              </a:rPr>
              <a:t>ACA Advocacy Competencies: Social Justice Advocacy at the Client/Student Level. </a:t>
            </a:r>
            <a:r>
              <a:rPr lang="en-US" sz="2400" dirty="0" smtClean="0">
                <a:solidFill>
                  <a:schemeClr val="tx1"/>
                </a:solidFill>
              </a:rPr>
              <a:t>Journal of Counseling &amp; 	Development, 87(3), 269-275.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Sanderson, C. (2008). </a:t>
            </a:r>
            <a:r>
              <a:rPr lang="en-US" sz="2400" i="1" dirty="0" smtClean="0">
                <a:solidFill>
                  <a:schemeClr val="tx1"/>
                </a:solidFill>
              </a:rPr>
              <a:t>Counseling Survivors of Domestic Abuse. </a:t>
            </a:r>
            <a:r>
              <a:rPr lang="en-US" sz="2400" dirty="0" smtClean="0">
                <a:solidFill>
                  <a:schemeClr val="tx1"/>
                </a:solidFill>
              </a:rPr>
              <a:t>London, GB: 	Jessica Kingsley Publishers. Retrieved from http</a:t>
            </a:r>
            <a:r>
              <a:rPr lang="en-US" sz="2400" dirty="0">
                <a:solidFill>
                  <a:schemeClr val="tx1"/>
                </a:solidFill>
              </a:rPr>
              <a:t>://www.ebrary.com</a:t>
            </a:r>
            <a:r>
              <a:rPr lang="en-US" sz="2400" dirty="0" smtClean="0">
                <a:solidFill>
                  <a:schemeClr val="tx1"/>
                </a:solidFill>
              </a:rPr>
              <a:t>.	libproxy.edmc.edu.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Utah Domestic Violence Council. </a:t>
            </a:r>
            <a:r>
              <a:rPr lang="en-US" sz="2400" i="1" dirty="0" smtClean="0">
                <a:solidFill>
                  <a:schemeClr val="tx1"/>
                </a:solidFill>
              </a:rPr>
              <a:t>Safety Plan for Leaving Abuse Behind: There’s no Excuse for Abuse</a:t>
            </a:r>
            <a:r>
              <a:rPr lang="en-US" sz="2400" dirty="0" smtClean="0">
                <a:solidFill>
                  <a:schemeClr val="tx1"/>
                </a:solidFill>
              </a:rPr>
              <a:t>. Retrieved from UDVC.org.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439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6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Purpose of Advocacy Competencies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7157"/>
            <a:ext cx="8596668" cy="4604657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To address environmental factors that impede holistic client progress.</a:t>
            </a:r>
          </a:p>
          <a:p>
            <a:r>
              <a:rPr lang="en-US" sz="2400" dirty="0" smtClean="0"/>
              <a:t>Provide focus on needed societal change in addition to individual change.</a:t>
            </a:r>
          </a:p>
          <a:p>
            <a:r>
              <a:rPr lang="en-US" sz="2400" dirty="0" smtClean="0"/>
              <a:t>To provide a tangible framework counselors can adhere to in order to implement social change.</a:t>
            </a:r>
          </a:p>
          <a:p>
            <a:r>
              <a:rPr lang="en-US" sz="2400" dirty="0" smtClean="0"/>
              <a:t>To determine on what level interventions are needed</a:t>
            </a:r>
          </a:p>
          <a:p>
            <a:pPr lvl="1"/>
            <a:r>
              <a:rPr lang="en-US" sz="2200" dirty="0" smtClean="0"/>
              <a:t>Individual</a:t>
            </a:r>
          </a:p>
          <a:p>
            <a:pPr lvl="1"/>
            <a:r>
              <a:rPr lang="en-US" sz="2200" dirty="0" smtClean="0"/>
              <a:t>Micro</a:t>
            </a:r>
          </a:p>
          <a:p>
            <a:pPr lvl="1"/>
            <a:r>
              <a:rPr lang="en-US" sz="2200" dirty="0" smtClean="0"/>
              <a:t>Macro</a:t>
            </a:r>
          </a:p>
          <a:p>
            <a:pPr lvl="1" algn="r"/>
            <a:r>
              <a:rPr lang="en-US" sz="1100" dirty="0" err="1" smtClean="0"/>
              <a:t>Ratts</a:t>
            </a:r>
            <a:r>
              <a:rPr lang="en-US" sz="1100" dirty="0"/>
              <a:t> </a:t>
            </a:r>
            <a:r>
              <a:rPr lang="en-US" sz="1100" dirty="0" smtClean="0"/>
              <a:t>&amp; Hutchins (2009)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492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8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Our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8121"/>
            <a:ext cx="8596668" cy="4743241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800" dirty="0" smtClean="0"/>
              <a:t>25 year old female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800" dirty="0" smtClean="0"/>
              <a:t>Military veteran </a:t>
            </a:r>
            <a:r>
              <a:rPr lang="en-US" sz="3800" dirty="0"/>
              <a:t>who returned from Afghanistan 1 year </a:t>
            </a:r>
            <a:r>
              <a:rPr lang="en-US" sz="3800" dirty="0" smtClean="0"/>
              <a:t>ago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100" dirty="0" smtClean="0"/>
              <a:t>Not sufficient support from government since discharge from Army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800" dirty="0" smtClean="0"/>
              <a:t>Married for 7 years (Married at age 18)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100" dirty="0" smtClean="0"/>
              <a:t>In the 3</a:t>
            </a:r>
            <a:r>
              <a:rPr lang="en-US" sz="3100" baseline="30000" dirty="0" smtClean="0"/>
              <a:t>rd</a:t>
            </a:r>
            <a:r>
              <a:rPr lang="en-US" sz="3100" dirty="0" smtClean="0"/>
              <a:t> year of marriage, physical abuse began, and has continued monthly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100" dirty="0" smtClean="0"/>
              <a:t>Desire to leave, but no where to go and no job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800" dirty="0" smtClean="0"/>
              <a:t>Diagnosis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100" dirty="0" smtClean="0"/>
              <a:t>Depression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200" dirty="0" smtClean="0"/>
              <a:t>Significant weight loss, feelings of being trapped</a:t>
            </a:r>
            <a:r>
              <a:rPr lang="en-US" sz="3200" dirty="0"/>
              <a:t>, isolated, alone, and </a:t>
            </a:r>
            <a:r>
              <a:rPr lang="en-US" sz="3200" dirty="0" smtClean="0"/>
              <a:t>scared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100" dirty="0" smtClean="0"/>
              <a:t>Insomnia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100" dirty="0" smtClean="0"/>
              <a:t>PTSD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81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Client/Student Empowerment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Advocacy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24793"/>
            <a:ext cx="8596668" cy="361656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Empower client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Help remove barriers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Implement advocacy with and/or on behalf of client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9598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Empower Client</a:t>
            </a:r>
            <a:br>
              <a:rPr lang="en-US" dirty="0" smtClean="0"/>
            </a:br>
            <a:r>
              <a:rPr lang="en-US" sz="2900" i="1" dirty="0">
                <a:solidFill>
                  <a:schemeClr val="tx2"/>
                </a:solidFill>
              </a:rPr>
              <a:t>In the absence of safety, no therapeutic work </a:t>
            </a:r>
            <a:r>
              <a:rPr lang="en-US" sz="2900" i="1" dirty="0" smtClean="0">
                <a:solidFill>
                  <a:schemeClr val="tx2"/>
                </a:solidFill>
              </a:rPr>
              <a:t/>
            </a:r>
            <a:br>
              <a:rPr lang="en-US" sz="2900" i="1" dirty="0" smtClean="0">
                <a:solidFill>
                  <a:schemeClr val="tx2"/>
                </a:solidFill>
              </a:rPr>
            </a:br>
            <a:r>
              <a:rPr lang="en-US" sz="2900" i="1" dirty="0" smtClean="0">
                <a:solidFill>
                  <a:schemeClr val="tx2"/>
                </a:solidFill>
              </a:rPr>
              <a:t>can succeed (Sanderson, 2008)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79865"/>
            <a:ext cx="8596668" cy="3837006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/>
              <a:t>Identify strengths and capacity to deal with </a:t>
            </a:r>
            <a:r>
              <a:rPr lang="en-US" sz="4400" dirty="0" smtClean="0"/>
              <a:t>adversity</a:t>
            </a:r>
          </a:p>
          <a:p>
            <a:pPr lvl="1"/>
            <a:r>
              <a:rPr lang="en-US" sz="3100" dirty="0" smtClean="0"/>
              <a:t>Cognitive Behavioral Therapy</a:t>
            </a:r>
          </a:p>
          <a:p>
            <a:pPr lvl="2"/>
            <a:r>
              <a:rPr lang="en-US" sz="3200" dirty="0" smtClean="0"/>
              <a:t>Reframe experiences for accurate evaluations and to create meaning</a:t>
            </a:r>
          </a:p>
          <a:p>
            <a:r>
              <a:rPr lang="en-US" sz="4400" dirty="0" smtClean="0"/>
              <a:t>Cognitive restructuring to challenge faulty core beliefs in automatic negative thoughts</a:t>
            </a:r>
          </a:p>
          <a:p>
            <a:r>
              <a:rPr lang="en-US" sz="4400" dirty="0"/>
              <a:t>Changing faulty core </a:t>
            </a:r>
            <a:r>
              <a:rPr lang="en-US" sz="4400" dirty="0" smtClean="0"/>
              <a:t>beliefs</a:t>
            </a:r>
          </a:p>
          <a:p>
            <a:r>
              <a:rPr lang="en-US" sz="4400" dirty="0" smtClean="0"/>
              <a:t>3 stages of Trauma Recovery</a:t>
            </a:r>
          </a:p>
          <a:p>
            <a:pPr lvl="1"/>
            <a:r>
              <a:rPr lang="en-US" sz="3100" dirty="0" smtClean="0"/>
              <a:t>Safety, Remembering and Mourning, Reconnection to Life</a:t>
            </a:r>
          </a:p>
          <a:p>
            <a:pPr lvl="2"/>
            <a:r>
              <a:rPr lang="en-US" sz="3200" dirty="0" smtClean="0"/>
              <a:t>Grief stages, build support networks, establish control</a:t>
            </a:r>
            <a:endParaRPr lang="en-US" sz="3200" dirty="0"/>
          </a:p>
          <a:p>
            <a:pPr lvl="1"/>
            <a:endParaRPr lang="en-US" sz="2200" dirty="0"/>
          </a:p>
          <a:p>
            <a:pPr algn="r"/>
            <a:r>
              <a:rPr lang="en-US" sz="2000" dirty="0" smtClean="0"/>
              <a:t>Sanderson (2008)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5442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Removing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2037"/>
            <a:ext cx="8596668" cy="4449326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Abusive husband</a:t>
            </a:r>
          </a:p>
          <a:p>
            <a:pPr lvl="1"/>
            <a:r>
              <a:rPr lang="en-US" sz="2400" dirty="0" smtClean="0"/>
              <a:t>Create safety plan</a:t>
            </a:r>
          </a:p>
          <a:p>
            <a:pPr lvl="2"/>
            <a:r>
              <a:rPr lang="en-US" sz="2200" dirty="0" smtClean="0"/>
              <a:t>Explosive incident, Home, Work, Exit strategy</a:t>
            </a:r>
          </a:p>
          <a:p>
            <a:r>
              <a:rPr lang="en-US" sz="2600" dirty="0" smtClean="0"/>
              <a:t>Financial Concerns</a:t>
            </a:r>
          </a:p>
          <a:p>
            <a:pPr lvl="1"/>
            <a:r>
              <a:rPr lang="en-US" sz="2400" dirty="0" smtClean="0"/>
              <a:t>Welfare, Food stamps, Women’s shelters, Transportation services</a:t>
            </a:r>
          </a:p>
          <a:p>
            <a:r>
              <a:rPr lang="en-US" sz="2600" dirty="0" smtClean="0"/>
              <a:t>Isolation</a:t>
            </a:r>
          </a:p>
          <a:p>
            <a:pPr lvl="1"/>
            <a:r>
              <a:rPr lang="en-US" sz="2400" dirty="0" smtClean="0"/>
              <a:t>Support/Community groups, Clergy, Medical needs</a:t>
            </a:r>
          </a:p>
          <a:p>
            <a:r>
              <a:rPr lang="en-US" sz="2600" dirty="0" smtClean="0"/>
              <a:t>Depression</a:t>
            </a:r>
          </a:p>
          <a:p>
            <a:pPr lvl="1"/>
            <a:r>
              <a:rPr lang="en-US" sz="2400" dirty="0" smtClean="0"/>
              <a:t>Cognitive Behavioral Therapy</a:t>
            </a:r>
          </a:p>
          <a:p>
            <a:pPr algn="r"/>
            <a:r>
              <a:rPr lang="en-US" sz="1200" dirty="0" smtClean="0"/>
              <a:t>Dutton (1992)</a:t>
            </a:r>
          </a:p>
          <a:p>
            <a:pPr algn="r"/>
            <a:r>
              <a:rPr lang="en-US" sz="1200" dirty="0" smtClean="0"/>
              <a:t>Utah Domestic Violence Council (2016)</a:t>
            </a:r>
          </a:p>
        </p:txBody>
      </p:sp>
    </p:spTree>
    <p:extLst>
      <p:ext uri="{BB962C8B-B14F-4D97-AF65-F5344CB8AC3E}">
        <p14:creationId xmlns:p14="http://schemas.microsoft.com/office/powerpoint/2010/main" val="3958048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Implementing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4692"/>
            <a:ext cx="8596668" cy="3608615"/>
          </a:xfrm>
        </p:spPr>
        <p:txBody>
          <a:bodyPr>
            <a:normAutofit/>
          </a:bodyPr>
          <a:lstStyle/>
          <a:p>
            <a:r>
              <a:rPr lang="en-US" sz="2400" dirty="0"/>
              <a:t>Beyond the counseling </a:t>
            </a:r>
            <a:r>
              <a:rPr lang="en-US" sz="2400" dirty="0" smtClean="0"/>
              <a:t>office</a:t>
            </a:r>
          </a:p>
          <a:p>
            <a:pPr lvl="1"/>
            <a:r>
              <a:rPr lang="en-US" sz="2200" dirty="0" smtClean="0"/>
              <a:t>Seek medical counsel</a:t>
            </a:r>
          </a:p>
          <a:p>
            <a:pPr lvl="2"/>
            <a:r>
              <a:rPr lang="en-US" sz="2000" dirty="0" smtClean="0"/>
              <a:t>Documentation of Domestic violence</a:t>
            </a:r>
          </a:p>
          <a:p>
            <a:pPr lvl="2"/>
            <a:r>
              <a:rPr lang="en-US" sz="2000" dirty="0" smtClean="0"/>
              <a:t>Treatment of Physical symptoms of abuse</a:t>
            </a:r>
          </a:p>
          <a:p>
            <a:pPr lvl="2"/>
            <a:r>
              <a:rPr lang="en-US" sz="2000" dirty="0" smtClean="0"/>
              <a:t>Evaluation for prescription needs to address PTSD and Depression</a:t>
            </a:r>
          </a:p>
          <a:p>
            <a:pPr lvl="2"/>
            <a:r>
              <a:rPr lang="en-US" sz="2000" dirty="0" smtClean="0"/>
              <a:t>Weight Loss</a:t>
            </a:r>
          </a:p>
          <a:p>
            <a:pPr algn="r"/>
            <a:r>
              <a:rPr lang="en-US" sz="1100" dirty="0" smtClean="0"/>
              <a:t>Dutton (1992)</a:t>
            </a:r>
          </a:p>
          <a:p>
            <a:pPr algn="r"/>
            <a:r>
              <a:rPr lang="en-US" sz="1100" dirty="0" smtClean="0"/>
              <a:t>Abrahams (2010)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46960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Implementing </a:t>
            </a:r>
            <a:r>
              <a:rPr lang="en-US" dirty="0" smtClean="0"/>
              <a:t>Advocacy,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2600" dirty="0"/>
              <a:t>Existing support groups</a:t>
            </a:r>
          </a:p>
          <a:p>
            <a:pPr lvl="2"/>
            <a:r>
              <a:rPr lang="en-US" sz="2400" dirty="0"/>
              <a:t>Military veterans with PTSD</a:t>
            </a:r>
          </a:p>
          <a:p>
            <a:pPr lvl="2"/>
            <a:r>
              <a:rPr lang="en-US" sz="2400" dirty="0"/>
              <a:t>Victims of domestic </a:t>
            </a:r>
            <a:r>
              <a:rPr lang="en-US" sz="2400" dirty="0" smtClean="0"/>
              <a:t>violence</a:t>
            </a:r>
          </a:p>
          <a:p>
            <a:pPr marL="914400" lvl="2" indent="0">
              <a:buNone/>
            </a:pPr>
            <a:endParaRPr lang="en-US" sz="2400" dirty="0"/>
          </a:p>
          <a:p>
            <a:pPr lvl="1"/>
            <a:r>
              <a:rPr lang="en-US" sz="2600" dirty="0"/>
              <a:t>Community Volunteer Opportunities</a:t>
            </a:r>
          </a:p>
          <a:p>
            <a:pPr lvl="2"/>
            <a:r>
              <a:rPr lang="en-US" sz="2400" dirty="0"/>
              <a:t>VA Hospital</a:t>
            </a:r>
          </a:p>
          <a:p>
            <a:pPr lvl="2"/>
            <a:r>
              <a:rPr lang="en-US" sz="2400" dirty="0"/>
              <a:t>National Guard</a:t>
            </a:r>
          </a:p>
          <a:p>
            <a:pPr lvl="2"/>
            <a:r>
              <a:rPr lang="en-US" sz="2400" dirty="0"/>
              <a:t>Active duty families</a:t>
            </a:r>
          </a:p>
          <a:p>
            <a:endParaRPr lang="en-US" sz="2400" dirty="0"/>
          </a:p>
          <a:p>
            <a:pPr algn="r"/>
            <a:r>
              <a:rPr lang="en-US" sz="1200" dirty="0" err="1"/>
              <a:t>Lighthall</a:t>
            </a:r>
            <a:r>
              <a:rPr lang="en-US" sz="1200" dirty="0"/>
              <a:t> (</a:t>
            </a:r>
            <a:r>
              <a:rPr lang="en-US" sz="1200" dirty="0" err="1"/>
              <a:t>n.d</a:t>
            </a:r>
            <a:r>
              <a:rPr lang="en-US" sz="12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49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Community/Career Collaboration</a:t>
            </a:r>
            <a:br>
              <a:rPr lang="en-US" dirty="0" smtClean="0"/>
            </a:br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110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/>
              <a:t>Scholarships/Grants </a:t>
            </a:r>
          </a:p>
          <a:p>
            <a:pPr lvl="1"/>
            <a:r>
              <a:rPr lang="en-US" sz="2200" dirty="0"/>
              <a:t>Gograd.org,  GrantWatch.com, StudentAid.ed.gov, eBenefits.va.gov, etc.</a:t>
            </a:r>
          </a:p>
          <a:p>
            <a:pPr lvl="1"/>
            <a:r>
              <a:rPr lang="en-US" sz="2200" dirty="0" smtClean="0"/>
              <a:t>Areas of interest</a:t>
            </a:r>
          </a:p>
          <a:p>
            <a:pPr lvl="1"/>
            <a:r>
              <a:rPr lang="en-US" sz="2200" dirty="0" smtClean="0"/>
              <a:t>Local and Online education</a:t>
            </a:r>
          </a:p>
          <a:p>
            <a:pPr lvl="2"/>
            <a:r>
              <a:rPr lang="en-US" sz="2000" dirty="0"/>
              <a:t>by 2011, more than 924,000 veterans had used the benefits offered through the Post-9/11 G.I. Bill</a:t>
            </a:r>
            <a:r>
              <a:rPr lang="en-US" sz="2000" dirty="0" smtClean="0"/>
              <a:t>.</a:t>
            </a:r>
          </a:p>
          <a:p>
            <a:pPr lvl="2" algn="r"/>
            <a:r>
              <a:rPr lang="en-US" sz="1100" dirty="0" err="1"/>
              <a:t>Lighthall</a:t>
            </a:r>
            <a:r>
              <a:rPr lang="en-US" sz="1100" dirty="0"/>
              <a:t> (</a:t>
            </a:r>
            <a:r>
              <a:rPr lang="en-US" sz="1100" dirty="0" err="1"/>
              <a:t>n.d</a:t>
            </a:r>
            <a:r>
              <a:rPr lang="en-US" sz="1100" dirty="0"/>
              <a:t>)</a:t>
            </a:r>
          </a:p>
          <a:p>
            <a:pPr lvl="2" algn="r"/>
            <a:endParaRPr lang="en-US" sz="2000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89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6192</TotalTime>
  <Words>421</Words>
  <Application>Microsoft Macintosh PowerPoint</Application>
  <PresentationFormat>Custom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ACA Advocacy Competencies and Competency Domains</vt:lpstr>
      <vt:lpstr>Purpose of Advocacy Competencies  </vt:lpstr>
      <vt:lpstr>Our Client</vt:lpstr>
      <vt:lpstr>Client/Student Empowerment  and Advocacy</vt:lpstr>
      <vt:lpstr>Empower Client In the absence of safety, no therapeutic work  can succeed (Sanderson, 2008) </vt:lpstr>
      <vt:lpstr>Removing Barriers</vt:lpstr>
      <vt:lpstr>Implementing Advocacy</vt:lpstr>
      <vt:lpstr>Implementing Advocacy, cont’d</vt:lpstr>
      <vt:lpstr>Community/Career Collaboration cont’d</vt:lpstr>
      <vt:lpstr>References </vt:lpstr>
      <vt:lpstr>References  cont’d</vt:lpstr>
    </vt:vector>
  </TitlesOfParts>
  <Company>Ancestry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 Advocacy Competencies and Competency Domains.</dc:title>
  <dc:creator>Jay Webb</dc:creator>
  <cp:lastModifiedBy>TraciAnne Atkinson</cp:lastModifiedBy>
  <cp:revision>27</cp:revision>
  <dcterms:created xsi:type="dcterms:W3CDTF">2016-09-29T00:43:09Z</dcterms:created>
  <dcterms:modified xsi:type="dcterms:W3CDTF">2016-10-06T04:32:01Z</dcterms:modified>
</cp:coreProperties>
</file>